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notesMasterIdLst>
    <p:notesMasterId r:id="rId20"/>
  </p:notesMasterIdLst>
  <p:sldIdLst>
    <p:sldId id="282" r:id="rId3"/>
    <p:sldId id="259" r:id="rId4"/>
    <p:sldId id="262" r:id="rId5"/>
    <p:sldId id="263" r:id="rId6"/>
    <p:sldId id="264" r:id="rId7"/>
    <p:sldId id="258" r:id="rId8"/>
    <p:sldId id="256" r:id="rId9"/>
    <p:sldId id="266" r:id="rId10"/>
    <p:sldId id="267" r:id="rId11"/>
    <p:sldId id="280" r:id="rId12"/>
    <p:sldId id="274" r:id="rId13"/>
    <p:sldId id="270" r:id="rId14"/>
    <p:sldId id="271" r:id="rId15"/>
    <p:sldId id="277" r:id="rId16"/>
    <p:sldId id="281" r:id="rId17"/>
    <p:sldId id="268" r:id="rId18"/>
    <p:sldId id="279" r:id="rId19"/>
  </p:sldIdLst>
  <p:sldSz cx="12192000" cy="6858000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1" cy="501561"/>
          </a:xfrm>
          <a:prstGeom prst="rect">
            <a:avLst/>
          </a:prstGeom>
        </p:spPr>
        <p:txBody>
          <a:bodyPr vert="horz" lIns="96334" tIns="48167" rIns="96334" bIns="48167" rtlCol="0"/>
          <a:lstStyle>
            <a:lvl1pPr algn="l">
              <a:defRPr sz="13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1" cy="501561"/>
          </a:xfrm>
          <a:prstGeom prst="rect">
            <a:avLst/>
          </a:prstGeom>
        </p:spPr>
        <p:txBody>
          <a:bodyPr vert="horz" lIns="96334" tIns="48167" rIns="96334" bIns="48167" rtlCol="0"/>
          <a:lstStyle>
            <a:lvl1pPr algn="r">
              <a:defRPr sz="1300"/>
            </a:lvl1pPr>
          </a:lstStyle>
          <a:p>
            <a:fld id="{BD052A57-3FCA-4016-B09E-5B3DC0C6F093}" type="datetimeFigureOut">
              <a:rPr lang="lv-LV" smtClean="0"/>
              <a:t>07.07.2020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3388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4" tIns="48167" rIns="96334" bIns="48167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34" tIns="48167" rIns="96334" bIns="481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1" cy="501560"/>
          </a:xfrm>
          <a:prstGeom prst="rect">
            <a:avLst/>
          </a:prstGeom>
        </p:spPr>
        <p:txBody>
          <a:bodyPr vert="horz" lIns="96334" tIns="48167" rIns="96334" bIns="48167" rtlCol="0" anchor="b"/>
          <a:lstStyle>
            <a:lvl1pPr algn="l">
              <a:defRPr sz="13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1" cy="501560"/>
          </a:xfrm>
          <a:prstGeom prst="rect">
            <a:avLst/>
          </a:prstGeom>
        </p:spPr>
        <p:txBody>
          <a:bodyPr vert="horz" lIns="96334" tIns="48167" rIns="96334" bIns="48167" rtlCol="0" anchor="b"/>
          <a:lstStyle>
            <a:lvl1pPr algn="r">
              <a:defRPr sz="1300"/>
            </a:lvl1pPr>
          </a:lstStyle>
          <a:p>
            <a:fld id="{2CF3EAE7-C16B-476A-B76E-49FAA60F73D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8232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8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60236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17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2689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9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50619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A3A4B-0D44-4CD7-BA8E-380C8F6D20BE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605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11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69882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12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97324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13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65879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14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92536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15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95026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1671">
              <a:defRPr/>
            </a:pPr>
            <a:fld id="{659A3A4B-0D44-4CD7-BA8E-380C8F6D20BE}" type="slidenum">
              <a:rPr lang="lv-LV">
                <a:solidFill>
                  <a:prstClr val="black"/>
                </a:solidFill>
                <a:latin typeface="Calibri" panose="020F0502020204030204"/>
              </a:rPr>
              <a:pPr defTabSz="481671">
                <a:defRPr/>
              </a:pPr>
              <a:t>16</a:t>
            </a:fld>
            <a:endParaRPr lang="lv-LV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56665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66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86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6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0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29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907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96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6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20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34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9637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7506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63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80504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895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019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1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99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4E698-3F0B-4592-ACF9-79D005B838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690" y="757003"/>
            <a:ext cx="7315200" cy="5343994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Projekts</a:t>
            </a:r>
            <a:r>
              <a:rPr lang="lv-LV" sz="6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6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6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“Ūdensapgādes un kanalizācijas sistēmas attīstība Judovkas rajonā, Daugavpilī”</a:t>
            </a:r>
            <a:br>
              <a:rPr lang="lv-LV" sz="6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4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Nr.5.3.1.0/18/I/001 </a:t>
            </a:r>
            <a:r>
              <a:rPr lang="lv-LV" sz="60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lv-LV" sz="6000" b="1" i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lv-LV" sz="49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89C7E0-C568-4EA7-8DDC-0A460803E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449"/>
            <a:ext cx="1892801" cy="149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02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lv-LV" dirty="0"/>
              <a:t>tarifu pārskatīšanas iemesli</a:t>
            </a:r>
            <a:endParaRPr lang="lv-LV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88509" y="252548"/>
            <a:ext cx="6479713" cy="623533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buFont typeface="Wingdings 3" panose="05040102010807070707" pitchFamily="18" charset="2"/>
              <a:buChar char=""/>
            </a:pPr>
            <a:r>
              <a:rPr lang="lv-LV" dirty="0">
                <a:solidFill>
                  <a:schemeClr val="tx1"/>
                </a:solidFill>
              </a:rPr>
              <a:t>Nepieciešamība iesniegt jaunu tarifu projektu tiek pamatota ar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dirty="0">
                <a:solidFill>
                  <a:schemeClr val="tx1"/>
                </a:solidFill>
              </a:rPr>
              <a:t>sniegto regulējamo ūdenssaimniecības pakalpojumu apjoma samazināšanos,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dirty="0">
                <a:solidFill>
                  <a:schemeClr val="tx1"/>
                </a:solidFill>
              </a:rPr>
              <a:t>ūdenssaimniecības pakalpojumu tarifos iekļaujamo izmaksu izmaiņām. 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buFont typeface="Wingdings 3" panose="05040102010807070707" pitchFamily="18" charset="2"/>
              <a:buChar char=""/>
            </a:pP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lv-LV" dirty="0">
                <a:solidFill>
                  <a:schemeClr val="tx1"/>
                </a:solidFill>
              </a:rPr>
              <a:t>Tarifos iekļaujamās Izmaksas tajā skaitā ietekmējusi ūdenssaimniecības infrastruktūras paplašināšanās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lv-LV" dirty="0">
                <a:solidFill>
                  <a:schemeClr val="tx1"/>
                </a:solidFill>
              </a:rPr>
              <a:t>kopš 2014.gada, kad tika apstiprināts spēkā esošais tarifs, un ar tās apkalpošanu saistītie izdevumi: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dirty="0">
                <a:solidFill>
                  <a:schemeClr val="tx1"/>
                </a:solidFill>
              </a:rPr>
              <a:t>ūdensapgādes tīklu paplašināšana – ap 37 km ( kopā - 278 km),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dirty="0">
                <a:solidFill>
                  <a:schemeClr val="tx1"/>
                </a:solidFill>
              </a:rPr>
              <a:t>kanalizācijas tīklu paplašināšana – ap 48 km (kopā -245 km),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dirty="0">
                <a:solidFill>
                  <a:schemeClr val="tx1"/>
                </a:solidFill>
              </a:rPr>
              <a:t>III pacēluma sūkņu stacijas būvniecība </a:t>
            </a:r>
            <a:r>
              <a:rPr lang="lv-LV" dirty="0" err="1">
                <a:solidFill>
                  <a:schemeClr val="tx1"/>
                </a:solidFill>
              </a:rPr>
              <a:t>Križos</a:t>
            </a:r>
            <a:r>
              <a:rPr lang="lv-LV" dirty="0">
                <a:solidFill>
                  <a:schemeClr val="tx1"/>
                </a:solidFill>
              </a:rPr>
              <a:t>,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dirty="0">
                <a:solidFill>
                  <a:schemeClr val="tx1"/>
                </a:solidFill>
              </a:rPr>
              <a:t>20 jaunu kanalizācijas sūkņu staciju izbūve (52 KSS).</a:t>
            </a:r>
          </a:p>
          <a:p>
            <a:pPr algn="just">
              <a:buFont typeface="Wingdings 3" panose="05040102010807070707" pitchFamily="18" charset="2"/>
              <a:buChar char=""/>
            </a:pPr>
            <a:endParaRPr lang="lv-LV" dirty="0">
              <a:solidFill>
                <a:schemeClr val="tx1"/>
              </a:solidFill>
            </a:endParaRPr>
          </a:p>
          <a:p>
            <a:pPr algn="just">
              <a:buFont typeface="Wingdings 3" panose="05040102010807070707" pitchFamily="18" charset="2"/>
              <a:buChar char=""/>
            </a:pPr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801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CC7770B-E4E1-42D6-9437-DAA4A3A9E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A26DE5B-A1A6-4746-8EF7-4D6809ED75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77A3DDA-BF17-4302-867E-EBFD777B0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CBE30704-4227-4B7B-BDB8-BFCF39086F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923B1E7-AEA4-42D8-8F4A-9D116F2966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321B6244-6EAE-442C-ACCF-8146103EC1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290FE681-1E05-478A-89DC-5F7AB37CFD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lv-LV" dirty="0"/>
              <a:t>Ūdenssaimniecības pakalpojumu tarifu izmaksas</a:t>
            </a:r>
            <a:endParaRPr lang="lv-LV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E2F21DC-5F0E-42CF-B89C-C1E25E175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9961" y="323850"/>
            <a:ext cx="6983433" cy="611504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algn="just"/>
            <a:r>
              <a:rPr lang="lv-LV" sz="2200" dirty="0">
                <a:solidFill>
                  <a:schemeClr val="tx1"/>
                </a:solidFill>
              </a:rPr>
              <a:t>Ūdenssaimniecības pakalpojumu tarifu veido: 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200" u="sng" dirty="0">
                <a:solidFill>
                  <a:schemeClr val="tx1"/>
                </a:solidFill>
              </a:rPr>
              <a:t>Personāla izmaksas</a:t>
            </a:r>
            <a:r>
              <a:rPr lang="lv-LV" sz="2200" dirty="0">
                <a:solidFill>
                  <a:schemeClr val="tx1"/>
                </a:solidFill>
              </a:rPr>
              <a:t>,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</a:rPr>
              <a:t>Kapitāla izmaksas (</a:t>
            </a:r>
            <a:r>
              <a:rPr lang="lv-LV" sz="2200" u="sng" dirty="0">
                <a:solidFill>
                  <a:schemeClr val="tx1"/>
                </a:solidFill>
              </a:rPr>
              <a:t>pamatlīdzekļu nolietojums un kredīta maksājumi</a:t>
            </a:r>
            <a:r>
              <a:rPr lang="lv-LV" sz="2200" dirty="0">
                <a:solidFill>
                  <a:schemeClr val="tx1"/>
                </a:solidFill>
              </a:rPr>
              <a:t>),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200" u="sng" dirty="0">
                <a:solidFill>
                  <a:schemeClr val="tx1"/>
                </a:solidFill>
              </a:rPr>
              <a:t>Elektroenerģijas</a:t>
            </a:r>
            <a:r>
              <a:rPr lang="lv-LV" sz="2200" dirty="0">
                <a:solidFill>
                  <a:schemeClr val="tx1"/>
                </a:solidFill>
              </a:rPr>
              <a:t>, </a:t>
            </a:r>
            <a:r>
              <a:rPr lang="lv-LV" sz="2200" u="sng" dirty="0">
                <a:solidFill>
                  <a:schemeClr val="tx1"/>
                </a:solidFill>
              </a:rPr>
              <a:t>siltumenerģijas</a:t>
            </a:r>
            <a:r>
              <a:rPr lang="lv-LV" sz="2200" dirty="0">
                <a:solidFill>
                  <a:schemeClr val="tx1"/>
                </a:solidFill>
              </a:rPr>
              <a:t> un gāzes izmaksas,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</a:rPr>
              <a:t>Remontu un materiālu izmaksas,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</a:rPr>
              <a:t>Pārējās tarifa projektā iekļautās izmaksas</a:t>
            </a:r>
            <a:r>
              <a:rPr lang="en-US" sz="2200" dirty="0">
                <a:solidFill>
                  <a:schemeClr val="tx1"/>
                </a:solidFill>
              </a:rPr>
              <a:t> (</a:t>
            </a:r>
            <a:r>
              <a:rPr lang="lv-LV" sz="2200" dirty="0">
                <a:solidFill>
                  <a:schemeClr val="tx1"/>
                </a:solidFill>
              </a:rPr>
              <a:t>apsardzes pakalpojumi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lv-LV" sz="2200" dirty="0">
                <a:solidFill>
                  <a:schemeClr val="tx1"/>
                </a:solidFill>
              </a:rPr>
              <a:t>atkritumu apglabāšana, sakaru pakalpojumi, nodokļu un nodevu maksājumi un citi),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</a:rPr>
              <a:t>Rentabilitāte.</a:t>
            </a: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  <a:p>
            <a:pPr algn="just"/>
            <a:r>
              <a:rPr lang="lv-LV" sz="2200" dirty="0">
                <a:solidFill>
                  <a:schemeClr val="tx1"/>
                </a:solidFill>
              </a:rPr>
              <a:t>Lielākas izmaksas ir pirmās trīs pozīcijas: personāla izmaksas, pamatlīdzekļu nolietojums, kredīta maksājumi, elektroenerģijas un siltumenerģijas izmaksas.</a:t>
            </a:r>
          </a:p>
          <a:p>
            <a:pPr algn="just">
              <a:buFont typeface="Wingdings 3" panose="05040102010807070707" pitchFamily="18" charset="2"/>
              <a:buChar char=""/>
            </a:pPr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227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CC7770B-E4E1-42D6-9437-DAA4A3A9E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A26DE5B-A1A6-4746-8EF7-4D6809ED75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77A3DDA-BF17-4302-867E-EBFD777B0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CBE30704-4227-4B7B-BDB8-BFCF39086F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923B1E7-AEA4-42D8-8F4A-9D116F2966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321B6244-6EAE-442C-ACCF-8146103EC1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290FE681-1E05-478A-89DC-5F7AB37CFD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lv-LV" dirty="0"/>
              <a:t>Tarifu projekta atsaukšanas iemesli</a:t>
            </a:r>
            <a:endParaRPr lang="lv-LV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E2F21DC-5F0E-42CF-B89C-C1E25E175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9962" y="685799"/>
            <a:ext cx="6288260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buFont typeface="Wingdings 3" panose="05040102010807070707" pitchFamily="18" charset="2"/>
              <a:buChar char=""/>
            </a:pPr>
            <a:endParaRPr lang="lv-LV" dirty="0">
              <a:solidFill>
                <a:schemeClr val="tx1"/>
              </a:solidFill>
            </a:endParaRP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SIA «Daugavpils ūdens» </a:t>
            </a:r>
            <a:r>
              <a:rPr lang="en-US" sz="2200" u="sng" dirty="0">
                <a:solidFill>
                  <a:schemeClr val="tx1"/>
                </a:solidFill>
              </a:rPr>
              <a:t>30</a:t>
            </a:r>
            <a:r>
              <a:rPr lang="lv-LV" sz="2200" u="sng" dirty="0">
                <a:solidFill>
                  <a:schemeClr val="tx1"/>
                </a:solidFill>
              </a:rPr>
              <a:t>.</a:t>
            </a:r>
            <a:r>
              <a:rPr lang="en-US" sz="2200" u="sng" dirty="0">
                <a:solidFill>
                  <a:schemeClr val="tx1"/>
                </a:solidFill>
              </a:rPr>
              <a:t>06</a:t>
            </a:r>
            <a:r>
              <a:rPr lang="lv-LV" sz="2200" u="sng" dirty="0">
                <a:solidFill>
                  <a:schemeClr val="tx1"/>
                </a:solidFill>
              </a:rPr>
              <a:t>.20</a:t>
            </a:r>
            <a:r>
              <a:rPr lang="en-US" sz="2200" u="sng" dirty="0">
                <a:solidFill>
                  <a:schemeClr val="tx1"/>
                </a:solidFill>
              </a:rPr>
              <a:t>20</a:t>
            </a:r>
            <a:r>
              <a:rPr lang="lv-LV" sz="2200" u="sng" dirty="0">
                <a:solidFill>
                  <a:schemeClr val="tx1"/>
                </a:solidFill>
              </a:rPr>
              <a:t>. atsauca iesniegto ūdenssaimniecības pakalpojumu tarifu projektu</a:t>
            </a:r>
            <a:r>
              <a:rPr lang="lv-LV" sz="22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  <a:p>
            <a:pPr algn="just">
              <a:buFont typeface="Wingdings 3" panose="05040102010807070707" pitchFamily="18" charset="2"/>
              <a:buChar char=""/>
            </a:pPr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506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D7C08167-CFBF-4DCB-8E96-04970AB110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82AB236E-3A06-4660-8CAC-76D68F90A5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F9EDA09C-3BE4-42FE-9F11-C3AC64F2E9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B8DC8663-F36E-48C0-AFDE-8DC2D7BD6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4D90957B-E13E-454D-B812-E6716E7DEB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D630C507-BE71-4AEB-ABDB-AC2BAB3DA6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xmlns="" id="{321515B3-D7DF-4C4F-A467-0453818807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65" y="2235202"/>
            <a:ext cx="3483277" cy="119379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lv-LV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tarifu projekta atsaukšanas iemesli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60042" y="371476"/>
            <a:ext cx="8103358" cy="604674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Tarifu projekts atsaukts, ievērojot </a:t>
            </a:r>
            <a:r>
              <a:rPr lang="lv-LV" sz="2200" u="sng" dirty="0">
                <a:solidFill>
                  <a:schemeClr val="tx1"/>
                </a:solidFill>
              </a:rPr>
              <a:t>cenu samazinājumu elektroenerģijai, siltumenerģijai, degvielai</a:t>
            </a:r>
            <a:r>
              <a:rPr lang="lv-LV" sz="2200" dirty="0">
                <a:solidFill>
                  <a:schemeClr val="tx1"/>
                </a:solidFill>
              </a:rPr>
              <a:t>. Paralēli Uzņēmums veica saimnieciskās darbības izmaksu optimizāciju.</a:t>
            </a:r>
          </a:p>
          <a:p>
            <a:pPr algn="just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lv-LV" sz="2200" u="sng" dirty="0">
                <a:solidFill>
                  <a:schemeClr val="tx1"/>
                </a:solidFill>
              </a:rPr>
              <a:t>Netiek palielinātas personāla izmaksas</a:t>
            </a:r>
            <a:r>
              <a:rPr lang="lv-LV" sz="2200" dirty="0">
                <a:solidFill>
                  <a:schemeClr val="tx1"/>
                </a:solidFill>
              </a:rPr>
              <a:t>, kā bija plānots, neskatoties uz to, ka personāla vidējā darba samaksa ievērojami (par 20%) atpaliek no vidējās darba samaksas ūdenssaimniecības nozarē Latvijā. </a:t>
            </a:r>
          </a:p>
          <a:p>
            <a:pPr algn="just"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lv-LV" sz="22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Motivējoša un konkurētspējīga atalgojuma nodrošināšana darbiniekiem, ņemot vērā atbildību, veicamā darba sarežģītību un vidējo darba samaksas apmēru nozarē, ir svarīga, it īpaši ņemot vērā to, ka </a:t>
            </a:r>
            <a:r>
              <a:rPr lang="lv-LV" sz="2200" u="sng" dirty="0">
                <a:solidFill>
                  <a:schemeClr val="tx1"/>
                </a:solidFill>
              </a:rPr>
              <a:t>ūdenssaimniecības </a:t>
            </a:r>
            <a:r>
              <a:rPr lang="lv-LV" sz="2200" u="sng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infrastruktūras tīklu un iekārtu apkalpošanu</a:t>
            </a:r>
            <a:r>
              <a:rPr lang="lv-LV" sz="22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atšķirībā no daudziem citiem ūdenssaimniecības uzņēmumiem Latvijā, </a:t>
            </a:r>
            <a:r>
              <a:rPr lang="lv-LV" sz="2200" u="sng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SIA «Daugavpils ūdens» veic pašu spēkiem</a:t>
            </a:r>
            <a:r>
              <a:rPr lang="lv-LV" sz="22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nepiesaistot ārpakalpojumus.</a:t>
            </a:r>
          </a:p>
          <a:p>
            <a:pPr algn="just">
              <a:lnSpc>
                <a:spcPct val="90000"/>
              </a:lnSpc>
            </a:pPr>
            <a:endParaRPr lang="lv-LV" sz="16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1D0D9B5C-0C7A-4DB1-BD34-5F267130C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B9667085-F7BD-4A03-92CF-22ED6F2B4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54411341-4997-4B9D-BB9B-4BF14574AC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F868991E-A4D1-4796-86E1-C2DC1C97E9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CC468045-48FC-43D1-9CAC-BB8A5598B6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8E9FBD81-3F27-4C7D-8DEA-3E15112C50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206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CC7770B-E4E1-42D6-9437-DAA4A3A9E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A26DE5B-A1A6-4746-8EF7-4D6809ED75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77A3DDA-BF17-4302-867E-EBFD777B0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CBE30704-4227-4B7B-BDB8-BFCF39086F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923B1E7-AEA4-42D8-8F4A-9D116F2966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321B6244-6EAE-442C-ACCF-8146103EC1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290FE681-1E05-478A-89DC-5F7AB37CFD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lv-LV" dirty="0"/>
              <a:t>tarifu projekta atsaukšanas iemesli</a:t>
            </a:r>
            <a:endParaRPr lang="lv-LV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E2F21DC-5F0E-42CF-B89C-C1E25E175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9961" y="323850"/>
            <a:ext cx="6983433" cy="6115049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algn="just"/>
            <a:r>
              <a:rPr lang="lv-LV" sz="2200" dirty="0">
                <a:solidFill>
                  <a:schemeClr val="tx1"/>
                </a:solidFill>
              </a:rPr>
              <a:t>SIA «Daugavpils ūdens» realizē divus Eiropas Savienības līdzfinansētus projektus: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</a:rPr>
              <a:t>“Ūdensapgādes un kanalizācijas sistēmas attīstība Judovkas rajonā, Daugavpilī” Nr.5.3.1.0/18/I/00,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</a:rPr>
              <a:t>“Energoefektivitātes paaugstināšana Daugavpils pilsētas pašvaldības kapitālsabiedrības ēkās – Ūdensvada ielā 3, Daugavpilī”  Nr.4.2.2.0/18/I/008.</a:t>
            </a:r>
          </a:p>
          <a:p>
            <a:pPr algn="just"/>
            <a:r>
              <a:rPr lang="lv-LV" sz="22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Ievērojot </a:t>
            </a:r>
            <a:r>
              <a:rPr lang="lv-LV" sz="2200" dirty="0">
                <a:solidFill>
                  <a:schemeClr val="tx1"/>
                </a:solidFill>
              </a:rPr>
              <a:t>iepriekšējos gados realizētos ūdenssaimniecības attīstības projektus Daugavpils pilsētā ar mērķi uzlabot ūdenssaimniecības pakalpojumu kvalitāti un paplašināt pakalpojumu pieejamību pilsētā un tiem uzņemtās kredītsaistības, </a:t>
            </a:r>
            <a:r>
              <a:rPr lang="lv-LV" sz="2200" u="sng" dirty="0">
                <a:solidFill>
                  <a:schemeClr val="tx1"/>
                </a:solidFill>
              </a:rPr>
              <a:t>kredītsaistību apkalpošanas izmaksas negatīvi ietekmē Uzņēmuma finansiālo stāvokli</a:t>
            </a:r>
            <a:r>
              <a:rPr lang="lv-LV" sz="2200" dirty="0">
                <a:solidFill>
                  <a:schemeClr val="tx1"/>
                </a:solidFill>
              </a:rPr>
              <a:t>, kas līdz ar ūdenssaimniecības pakalpojumu apjoma samazināšanos pasliktina SIA «Daugavpils ūdens» naudas plūsmu. </a:t>
            </a:r>
          </a:p>
          <a:p>
            <a:pPr algn="just"/>
            <a:r>
              <a:rPr lang="lv-LV" dirty="0">
                <a:solidFill>
                  <a:schemeClr val="tx1"/>
                </a:solidFill>
              </a:rPr>
              <a:t>.</a:t>
            </a:r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782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CC7770B-E4E1-42D6-9437-DAA4A3A9E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A26DE5B-A1A6-4746-8EF7-4D6809ED75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77A3DDA-BF17-4302-867E-EBFD777B0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CBE30704-4227-4B7B-BDB8-BFCF39086F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923B1E7-AEA4-42D8-8F4A-9D116F2966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321B6244-6EAE-442C-ACCF-8146103EC1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290FE681-1E05-478A-89DC-5F7AB37CFD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lv-LV" dirty="0"/>
              <a:t>tarifu projekta atsaukšanas iemesli</a:t>
            </a:r>
            <a:endParaRPr lang="lv-LV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E2F21DC-5F0E-42CF-B89C-C1E25E175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9961" y="323850"/>
            <a:ext cx="6983433" cy="611504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lv-LV" sz="2200" dirty="0">
                <a:solidFill>
                  <a:schemeClr val="tx1"/>
                </a:solidFill>
              </a:rPr>
              <a:t>Daugavpils pilsētas dome 23.01.2020. apstiprināja saistošos noteikumus Nr.1 «Par Daugavpils pilsētas pašvaldības budžetu 2020.gadam», </a:t>
            </a:r>
          </a:p>
          <a:p>
            <a:pPr algn="just"/>
            <a:r>
              <a:rPr lang="lv-LV" sz="2200" u="sng" dirty="0">
                <a:solidFill>
                  <a:schemeClr val="tx1"/>
                </a:solidFill>
              </a:rPr>
              <a:t>nosakot 400 000 EUR lielo ieguldījumu SIA «Daugavpils ūdens» pamatkapitālā</a:t>
            </a:r>
            <a:r>
              <a:rPr lang="lv-LV" sz="2200" dirty="0">
                <a:solidFill>
                  <a:schemeClr val="tx1"/>
                </a:solidFill>
              </a:rPr>
              <a:t>, lai samazinātu Uzņēmuma kredītsaistības un mazinātu ūdens un kanalizācijas tarifa kāpumu nākotnē, realizējot Eiropas Savienības līdzfinansēto projektu. </a:t>
            </a:r>
          </a:p>
          <a:p>
            <a:pPr algn="just"/>
            <a:r>
              <a:rPr lang="lv-LV" sz="2200" dirty="0">
                <a:solidFill>
                  <a:schemeClr val="tx1"/>
                </a:solidFill>
              </a:rPr>
              <a:t>Šādu ieguldījumu veikšana Daugavpils pilsētas domes apstiprinātajos saistošos noteikumos ir paredzēta </a:t>
            </a:r>
            <a:r>
              <a:rPr lang="lv-LV" sz="2200" u="sng" dirty="0">
                <a:solidFill>
                  <a:schemeClr val="tx1"/>
                </a:solidFill>
              </a:rPr>
              <a:t>turpmāko piecu gadu periodā</a:t>
            </a:r>
            <a:r>
              <a:rPr lang="lv-LV" sz="22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lv-LV" dirty="0">
                <a:solidFill>
                  <a:schemeClr val="tx1"/>
                </a:solidFill>
              </a:rPr>
              <a:t>.</a:t>
            </a:r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325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CC7770B-E4E1-42D6-9437-DAA4A3A9E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A26DE5B-A1A6-4746-8EF7-4D6809ED75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77A3DDA-BF17-4302-867E-EBFD777B0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CBE30704-4227-4B7B-BDB8-BFCF39086F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923B1E7-AEA4-42D8-8F4A-9D116F2966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321B6244-6EAE-442C-ACCF-8146103EC1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290FE681-1E05-478A-89DC-5F7AB37CFD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3747111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lv-LV" dirty="0"/>
              <a:t>ūdenssaimniecības pakalpojumu tarifs netiek mainīts</a:t>
            </a:r>
            <a:endParaRPr lang="lv-LV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E2F21DC-5F0E-42CF-B89C-C1E25E175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9962" y="374469"/>
            <a:ext cx="6288260" cy="52033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buFont typeface="Wingdings 3" panose="05040102010807070707" pitchFamily="18" charset="2"/>
              <a:buChar char=""/>
            </a:pPr>
            <a:endParaRPr lang="lv-LV" dirty="0">
              <a:solidFill>
                <a:schemeClr val="tx1"/>
              </a:solidFill>
            </a:endParaRP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Spēkā esošie </a:t>
            </a:r>
            <a:r>
              <a:rPr lang="lv-LV" sz="2200" u="sng" dirty="0">
                <a:solidFill>
                  <a:schemeClr val="tx1"/>
                </a:solidFill>
              </a:rPr>
              <a:t>ūdenssaimniecības pakalpojumu tarifi stājas spēkā 01.05.2014. un netika pārskatīti sešus gadus</a:t>
            </a:r>
            <a:r>
              <a:rPr lang="lv-LV" sz="22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Kopš 2014.gada cenas ūdenssaimniecības nozarē Latvijā ir ievērojami pieaugušās, tomēr </a:t>
            </a:r>
            <a:r>
              <a:rPr lang="lv-LV" sz="2200" u="sng" dirty="0">
                <a:solidFill>
                  <a:schemeClr val="tx1"/>
                </a:solidFill>
              </a:rPr>
              <a:t>Daugavpils iedzīvotājiem paliek viens no zemākiem tarifiem</a:t>
            </a:r>
            <a:r>
              <a:rPr lang="lv-LV" sz="2200" dirty="0">
                <a:solidFill>
                  <a:schemeClr val="tx1"/>
                </a:solidFill>
              </a:rPr>
              <a:t> par saņemtajiem pakalpojumiem valstī: 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ūdensapgādes pakalpojumu tarifs 0.72 EUR/m3 (bez PVN), </a:t>
            </a:r>
          </a:p>
          <a:p>
            <a:pPr algn="just"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kanalizācijas pakalpojumu tarifu 0.74 EUR/m3 (bez PVN).</a:t>
            </a:r>
          </a:p>
          <a:p>
            <a:pPr algn="just">
              <a:buFont typeface="Wingdings 3" panose="05040102010807070707" pitchFamily="18" charset="2"/>
              <a:buChar char=""/>
            </a:pPr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530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6CC7770B-E4E1-42D6-9437-DAA4A3A9E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5A26DE5B-A1A6-4746-8EF7-4D6809ED75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377A3DDA-BF17-4302-867E-EBFD777B06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CBE30704-4227-4B7B-BDB8-BFCF39086F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B923B1E7-AEA4-42D8-8F4A-9D116F2966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xmlns="" id="{321B6244-6EAE-442C-ACCF-8146103EC1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290FE681-1E05-478A-89DC-5F7AB37CFD7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799"/>
            <a:ext cx="4067143" cy="4892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lv-LV" dirty="0"/>
              <a:t>Paldies par uzmanību!</a:t>
            </a:r>
            <a:endParaRPr lang="lv-LV" kern="1200" cap="all" dirty="0">
              <a:ln w="3175" cmpd="sng"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2E2F21DC-5F0E-42CF-B89C-C1E25E175C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9961" y="4542366"/>
            <a:ext cx="6983433" cy="18965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lang="en-US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SIA “Daugavpils </a:t>
            </a:r>
            <a:r>
              <a:rPr lang="en-US" kern="1200" cap="none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ūdens</a:t>
            </a:r>
            <a:r>
              <a:rPr lang="en-US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kern="1200" cap="none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valdes</a:t>
            </a:r>
            <a:r>
              <a:rPr lang="en-US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kern="1200" cap="none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locekle</a:t>
            </a:r>
            <a:r>
              <a:rPr lang="en-US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kern="1200" cap="none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J.Lapinska</a:t>
            </a:r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en-US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07.07.2020. </a:t>
            </a:r>
          </a:p>
          <a:p>
            <a:pPr algn="just"/>
            <a:endParaRPr lang="en-US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19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4E698-3F0B-4592-ACF9-79D005B8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8"/>
            <a:ext cx="2947482" cy="2609264"/>
          </a:xfrm>
        </p:spPr>
        <p:txBody>
          <a:bodyPr>
            <a:normAutofit/>
          </a:bodyPr>
          <a:lstStyle/>
          <a:p>
            <a:pPr algn="ctr"/>
            <a:r>
              <a:rPr lang="lv-LV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Līgums starp SIA “Daugavpils ūdens” un Centrālo finanšu un līgumu aģentūru par projekta īstenošanu tika parakstīts 27.04.2018.</a:t>
            </a: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57C2FD-D657-4014-BB98-050C9D39E6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Projekta mērķis –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lv-LV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attīstīt SIA “Daugavpils ūdens” sabiedrisko ūdenssaimniecības pakalpojumu izmantošanu, uzlabot to pieejamību, nodrošināt kvalitatīvu dzīves vidi Daugavpils pilsētas iedzīvotājiem, t.sk. samazinot apkārtējā vidē novadīto piesārņojumu un ūdenstilpju eitrofikācijas riskus.</a:t>
            </a:r>
          </a:p>
          <a:p>
            <a:endParaRPr lang="lv-LV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EE89A826-45BC-4F40-B3EF-D9900FFFF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61532" y="1221492"/>
            <a:ext cx="3474720" cy="3751822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lv-LV" b="1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Projekta ietvaros tiks izbūvēti</a:t>
            </a:r>
            <a:endParaRPr lang="lv-LV" b="1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Lucida Sans" panose="020B0602030504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v-LV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jauni maģistrālie ūdensapgādes tīkli - 10.4 km (tajā skaitā ūdensvada dīķeri),</a:t>
            </a:r>
            <a:endParaRPr lang="lv-LV" kern="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Lucida Sans" panose="020B0602030504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v-LV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jauni maģistrālie kanalizācijas tīkli - 9.4 km (tajā skaitā kanalizācijas dīķeri),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lv-LV" kern="5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jaunas kanalizācijas sūkņu stacijas.</a:t>
            </a:r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89C7E0-C568-4EA7-8DDC-0A460803E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449"/>
            <a:ext cx="1892801" cy="149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63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7A40D9DD-D47B-4573-9C96-75321198F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Projekta sasniedzamie uzraudzības rādītāji:</a:t>
            </a:r>
            <a:br>
              <a:rPr lang="lv-LV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v-LV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1076 iedzīvotāji, kuru īpašums tiks pieslēgts pie centralizētās kanalizācijas sistēmas līdz 30.09.2023. 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202410-C920-4D88-8226-876922474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xmlns="" id="{A7F91C45-32FC-43F4-9578-FA783754D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2508" y="661347"/>
            <a:ext cx="8516573" cy="552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86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4E698-3F0B-4592-ACF9-79D005B8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408" y="1851807"/>
            <a:ext cx="2947482" cy="2609264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8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Projekta ietvaros noslēgti līgumi uz kopējo summu </a:t>
            </a:r>
            <a:r>
              <a:rPr lang="lv-LV" sz="2800" b="1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4 794 790.46 EUR bez PVN</a:t>
            </a:r>
            <a:r>
              <a:rPr lang="lv-LV" sz="28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lv-LV" sz="28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lv-LV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57C2FD-D657-4014-BB98-050C9D39E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0055" y="355107"/>
            <a:ext cx="7472358" cy="62765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b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Projektēšana un autoruzraudzība - 70 438.00 EUR*: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11.05.2017. līgums ar SIA “EKOLAT” </a:t>
            </a:r>
            <a:r>
              <a:rPr lang="lv-LV" sz="1800" i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“Projektēšanas un autoruzraudzības pakalpojumu sniegšana objektam “Maģistrālo ūdensapgādes un kanalizācijas tīklu būvniecība Judovkas rajonā, Daugavpilī"" Eiropas Savienības līdzekļu līdzfinansētā projekta "Ūdensapgādes un kanalizācijas sistēmas attīstība Judovkas rajonā, Daugavpilī" Nr.DŪ-2017/7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1800" b="1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b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Būvprojekta ekspertīze - 4 950.00 EUR*: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14.11.2017. līgums ar SIA “LAKALME” </a:t>
            </a:r>
            <a:r>
              <a:rPr lang="lv-LV" sz="1800" i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””Maģistrālo ūdensapgādes un kanalizācijas tīklu būvniecība Judovkas rajonā, Daugavpilī. Kanalizācijas sūkņu stacijas” būvprojekta ekspertīze” Nr.DŪ-2017/27</a:t>
            </a:r>
            <a:endParaRPr lang="lv-LV" sz="1800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1800" b="1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b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Būvniecība - 4 651 502.46 EUR*: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16.12.2019. līgums ar SIA “LAGRON” </a:t>
            </a:r>
            <a:r>
              <a:rPr lang="lv-LV" sz="1800" i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“Būvdarbu veikšana Eiropas Savienības Kohēzijas fonda projekta “Ūdensapgādes un kanalizācijas sistēmas attīstība Judovkas rajonā, Daugavpilī” ietvaros (SAM 5.3.1.)” Nr.DŪ-2019/3</a:t>
            </a: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1800" i="1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b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Būvuzraudzība - 67 900.00 EUR*: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23.12.2019. līgums ar SIA „</a:t>
            </a:r>
            <a:r>
              <a:rPr lang="lv-LV" sz="1800" kern="50" dirty="0" err="1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Geo</a:t>
            </a: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lv-LV" sz="1800" kern="50" dirty="0" err="1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Consultants</a:t>
            </a: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” </a:t>
            </a:r>
            <a:r>
              <a:rPr lang="lv-LV" sz="1800" i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„Inženiertehniskā uzraudzība projekta “Ūdensapgādes un kanalizācijas sistēmas attīstība Judovkas rajonā, Daugavpilī” ietvaros (SAM 5.3.1.)”  Nr.DŪ-2018/5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1800" i="1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*līguma summas bez PVN</a:t>
            </a:r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89C7E0-C568-4EA7-8DDC-0A460803E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449"/>
            <a:ext cx="1892801" cy="149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1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4E698-3F0B-4592-ACF9-79D005B8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64" y="1612110"/>
            <a:ext cx="2947482" cy="2609264"/>
          </a:xfrm>
        </p:spPr>
        <p:txBody>
          <a:bodyPr>
            <a:normAutofit/>
          </a:bodyPr>
          <a:lstStyle/>
          <a:p>
            <a:pPr algn="ctr"/>
            <a:r>
              <a:rPr lang="lv-LV" sz="2800" b="1" kern="5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Būvniecības process</a:t>
            </a:r>
            <a: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v-LV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57C2FD-D657-4014-BB98-050C9D39E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0055" y="355107"/>
            <a:ext cx="7472358" cy="62765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b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2020.gada jūnijā: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ierīkoti 2 kanalizācijas dīķeri zem Daugavas upes gultnes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ierīkots 1 no 2 ūdensapgādes dīķeriem zem Daugavas upes gultnes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izbūvēti maģistrālie ūdensapgādes un kanalizācijas tīkli Austrumu,  Tīrumu, Īsā, Tabores, Vakaru ielās (dažās vietās nepieciešams pabeigt atzaru izbūvi ielu sarkanās līnijas robežās un veikt labiekārtošanas darbus)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v-LV" sz="1800" b="1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b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2020.gada jūlijā plānotie darbi: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pabeigt ūdensapgādes dīķera zem Daugavas upes gultnes ierīkošanu;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turpināt maģistrālo ūdensapgādes un kanalizācijas tīklu, kā arī atzaru izbūves darbus Zemnieku, Kalpaka, Riekstu, Silenes, Odesas, Vitebskas ielās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v-LV" sz="1800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1800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02.07.2020. Lielā ielā tika uzsākti maģistrālo ūdensapgādes un kanalizācijas tīklu izbūves darbi. Sabiedriskā transporta kustība organizēta pa Silenes un Austrumu ielām.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lv-LV" sz="1800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lv-LV" sz="1800" b="1" kern="5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Būvniecības līguma izpildes termiņš – 2020.gada 30.decembris, būvobjektu nodošana ekspluatācijā līdz 2021.gada 30.martam.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lv-LV" sz="1800" b="1" kern="50" dirty="0">
              <a:solidFill>
                <a:srgbClr val="0070C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89C7E0-C568-4EA7-8DDC-0A460803E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449"/>
            <a:ext cx="1892801" cy="149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607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4E698-3F0B-4592-ACF9-79D005B8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3137445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Pieslēgumu nodrošinājuma plāns (centralizētajai kanalizācijas sistēmai)</a:t>
            </a:r>
            <a:br>
              <a:rPr lang="lv-LV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EE89A826-45BC-4F40-B3EF-D9900FFFF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57600" y="1205345"/>
            <a:ext cx="7623430" cy="489565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2020.gada sākumā </a:t>
            </a:r>
            <a:r>
              <a:rPr lang="lv-LV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 “Daugavpils ūdens” izsūtīja Judovkas iedzīvotājiem vēstules ar informāciju par katras privātmājas pieslēgumu vietām;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2020.gada 11.jūnijā</a:t>
            </a:r>
            <a:r>
              <a:rPr lang="lv-LV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notika </a:t>
            </a:r>
            <a:r>
              <a:rPr lang="lv-LV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 “Daugavpils ūdens” pārstāvju tikšanās ar Judovkas iedzīvotājiem, tikšanās laikā tika izskaidrota kārtība, kādā dzīvojamās mājas tiks pieslēgtas maģistrālajiem ūdensapgādes un kanalizācijas tīkliem;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2020.gada 2.jūlijā</a:t>
            </a:r>
            <a:r>
              <a:rPr lang="lv-LV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notika </a:t>
            </a:r>
            <a:r>
              <a:rPr lang="lv-LV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 “Daugavpils ūdens” pārstāvju kārtēja tikšanās ar Judovkas iedzīvotājiem. Tikšanās laikā tika sniegti skaidrojumi par pieslēguma  ierīkošanas un pašvaldības līdzfinansējuma saņemšanas kārtību nekustāmo īpašuma pieslēgšanai Daugavpils pilsētas ūdensapgādes un/vai kanalizācijas sistēmām.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2020.gada 23.jūlijā</a:t>
            </a:r>
            <a:r>
              <a:rPr lang="lv-LV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plkst.17.30 notiks SIA “Daugavpils ūdens” pārstāvju kārtēja tikšanās ar </a:t>
            </a:r>
            <a:r>
              <a:rPr lang="lv-LV" sz="1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Judovkas</a:t>
            </a:r>
            <a:r>
              <a:rPr lang="lv-LV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iedzīvotājiem.</a:t>
            </a:r>
            <a:endParaRPr lang="lv-LV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89C7E0-C568-4EA7-8DDC-0A460803E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449"/>
            <a:ext cx="1892801" cy="149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9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A4E698-3F0B-4592-ACF9-79D005B838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690" y="757003"/>
            <a:ext cx="7315200" cy="3353358"/>
          </a:xfrm>
        </p:spPr>
        <p:txBody>
          <a:bodyPr>
            <a:normAutofit/>
          </a:bodyPr>
          <a:lstStyle/>
          <a:p>
            <a:pPr algn="ctr"/>
            <a:r>
              <a:rPr lang="lv-LV" sz="4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uzmanību!</a:t>
            </a:r>
            <a:r>
              <a:rPr lang="lv-LV" sz="60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/>
            </a:r>
            <a:br>
              <a:rPr lang="lv-LV" sz="6000" b="1" i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endParaRPr lang="lv-LV" sz="49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89C7E0-C568-4EA7-8DDC-0A460803E3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449"/>
            <a:ext cx="1892801" cy="149854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1D3261BB-1189-4FFA-BF06-8EA64C405E80}"/>
              </a:ext>
            </a:extLst>
          </p:cNvPr>
          <p:cNvSpPr txBox="1">
            <a:spLocks/>
          </p:cNvSpPr>
          <p:nvPr/>
        </p:nvSpPr>
        <p:spPr>
          <a:xfrm>
            <a:off x="5468645" y="4900475"/>
            <a:ext cx="3646244" cy="16449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lv-LV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 “Daugavpils ūdens”</a:t>
            </a:r>
            <a:r>
              <a:rPr lang="ru-RU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valdes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locekle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J.Lapinska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07.07.2020.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070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99B6E2-232D-4F2C-8553-95B486814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SIA «Daugavpils ūdens»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ED3CAEF-02F3-4BA9-A3C7-3A07634641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sz="2800" dirty="0">
                <a:solidFill>
                  <a:schemeClr val="tx1"/>
                </a:solidFill>
              </a:rPr>
              <a:t>Ziņojums par ūdenssaimniecības pakalpojumu tarifu projekta atsaukšanu</a:t>
            </a:r>
          </a:p>
        </p:txBody>
      </p:sp>
    </p:spTree>
    <p:extLst>
      <p:ext uri="{BB962C8B-B14F-4D97-AF65-F5344CB8AC3E}">
        <p14:creationId xmlns:p14="http://schemas.microsoft.com/office/powerpoint/2010/main" val="60682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D7C08167-CFBF-4DCB-8E96-04970AB110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82AB236E-3A06-4660-8CAC-76D68F90A5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F9EDA09C-3BE4-42FE-9F11-C3AC64F2E9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B8DC8663-F36E-48C0-AFDE-8DC2D7BD6F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xmlns="" id="{4D90957B-E13E-454D-B812-E6716E7DEB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D630C507-BE71-4AEB-ABDB-AC2BAB3DA6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xmlns="" id="{321515B3-D7DF-4C4F-A467-0453818807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BDF986-86B7-49CF-A89D-4153C9F23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815" y="4487332"/>
            <a:ext cx="4869921" cy="1507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lv-LV" kern="1200" cap="all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ūdenssaimniecības pakalpojumu tarifu projekts</a:t>
            </a:r>
          </a:p>
        </p:txBody>
      </p:sp>
      <p:pic>
        <p:nvPicPr>
          <p:cNvPr id="9" name="Picture 8" descr="A person preparing food in a kitchen&#10;&#10;Description automatically generated">
            <a:extLst>
              <a:ext uri="{FF2B5EF4-FFF2-40B4-BE49-F238E27FC236}">
                <a16:creationId xmlns:a16="http://schemas.microsoft.com/office/drawing/2014/main" xmlns="" id="{7BE61ECA-F50E-405C-9B5C-D987924916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342" r="14501" b="3"/>
          <a:stretch/>
        </p:blipFill>
        <p:spPr>
          <a:xfrm>
            <a:off x="831" y="10"/>
            <a:ext cx="3502025" cy="420623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pic>
        <p:nvPicPr>
          <p:cNvPr id="7" name="Picture 6" descr="A group of people lying in a bed posing for the camera&#10;&#10;Description automatically generated">
            <a:extLst>
              <a:ext uri="{FF2B5EF4-FFF2-40B4-BE49-F238E27FC236}">
                <a16:creationId xmlns:a16="http://schemas.microsoft.com/office/drawing/2014/main" xmlns="" id="{0594C897-681A-404B-8202-2C429517D03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1" r="679" b="-2"/>
          <a:stretch/>
        </p:blipFill>
        <p:spPr>
          <a:xfrm>
            <a:off x="-2343" y="4206240"/>
            <a:ext cx="3505199" cy="265176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547796F9-3D62-4E0F-811C-93DCA9750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8990" y="426721"/>
            <a:ext cx="6878244" cy="42062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1100" kern="1200" cap="none" dirty="0">
              <a:solidFill>
                <a:schemeClr val="bg2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lv-LV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lv-LV" sz="2200" dirty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lv-LV" sz="2200" dirty="0">
                <a:solidFill>
                  <a:schemeClr val="tx1"/>
                </a:solidFill>
              </a:rPr>
              <a:t>SIA «Daugavpils ūdens» 16.10.2019. iesniedza SPRK ūdenssaimniecības pakalpojumu tarifu projektu izvērtēšanai ar sekojošiem radītājiem:</a:t>
            </a:r>
          </a:p>
          <a:p>
            <a:pPr algn="just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lv-LV" sz="22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ūdensapgādes pakalpojumu tarifs - 0,83 EUR/m</a:t>
            </a:r>
            <a:r>
              <a:rPr lang="lv-LV" sz="2200" kern="1200" cap="none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lv-LV" sz="22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(bez PVN),</a:t>
            </a:r>
          </a:p>
          <a:p>
            <a:pPr algn="just"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lv-LV" sz="22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kanalizācijas pakalpojumu tarifs - 0,88 EUR/m</a:t>
            </a:r>
            <a:r>
              <a:rPr lang="lv-LV" sz="2200" kern="1200" cap="none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lv-LV" sz="2200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(bez PVN).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2000" kern="1200" cap="none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1100" kern="1200" cap="none" dirty="0">
              <a:solidFill>
                <a:schemeClr val="bg2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1100" kern="1200" cap="none" dirty="0">
              <a:solidFill>
                <a:schemeClr val="bg2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1100" kern="1200" cap="none" dirty="0">
              <a:solidFill>
                <a:schemeClr val="bg2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1100" kern="1200" cap="none" dirty="0">
              <a:solidFill>
                <a:schemeClr val="bg2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1100" kern="1200" cap="none" dirty="0">
              <a:solidFill>
                <a:schemeClr val="bg2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1D0D9B5C-0C7A-4DB1-BD34-5F267130C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B9667085-F7BD-4A03-92CF-22ED6F2B4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54411341-4997-4B9D-BB9B-4BF14574AC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F868991E-A4D1-4796-86E1-C2DC1C97E9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xmlns="" id="{CC468045-48FC-43D1-9CAC-BB8A5598B6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8E9FBD81-3F27-4C7D-8DEA-3E15112C50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247618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</TotalTime>
  <Words>1150</Words>
  <Application>Microsoft Office PowerPoint</Application>
  <PresentationFormat>Widescreen</PresentationFormat>
  <Paragraphs>115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SimSun</vt:lpstr>
      <vt:lpstr>Arial</vt:lpstr>
      <vt:lpstr>Arial Narrow</vt:lpstr>
      <vt:lpstr>Calibri</vt:lpstr>
      <vt:lpstr>Century Gothic</vt:lpstr>
      <vt:lpstr>Corbel</vt:lpstr>
      <vt:lpstr>Lucida Sans</vt:lpstr>
      <vt:lpstr>Symbol</vt:lpstr>
      <vt:lpstr>Times New Roman</vt:lpstr>
      <vt:lpstr>Wingdings 2</vt:lpstr>
      <vt:lpstr>Wingdings 3</vt:lpstr>
      <vt:lpstr>Frame</vt:lpstr>
      <vt:lpstr>Slice</vt:lpstr>
      <vt:lpstr>Projekts “Ūdensapgādes un kanalizācijas sistēmas attīstība Judovkas rajonā, Daugavpilī” Nr.5.3.1.0/18/I/001  </vt:lpstr>
      <vt:lpstr>Līgums starp SIA “Daugavpils ūdens” un Centrālo finanšu un līgumu aģentūru par projekta īstenošanu tika parakstīts 27.04.2018. </vt:lpstr>
      <vt:lpstr>Projekta sasniedzamie uzraudzības rādītāji: 1076 iedzīvotāji, kuru īpašums tiks pieslēgts pie centralizētās kanalizācijas sistēmas līdz 30.09.2023. </vt:lpstr>
      <vt:lpstr>Projekta ietvaros noslēgti līgumi uz kopējo summu 4 794 790.46 EUR bez PVN  </vt:lpstr>
      <vt:lpstr>Būvniecības process </vt:lpstr>
      <vt:lpstr>Pieslēgumu nodrošinājuma plāns (centralizētajai kanalizācijas sistēmai) </vt:lpstr>
      <vt:lpstr>Paldies par uzmanību! </vt:lpstr>
      <vt:lpstr>SIA «Daugavpils ūdens»</vt:lpstr>
      <vt:lpstr>ūdenssaimniecības pakalpojumu tarifu projekts</vt:lpstr>
      <vt:lpstr>tarifu pārskatīšanas iemesli</vt:lpstr>
      <vt:lpstr>Ūdenssaimniecības pakalpojumu tarifu izmaksas</vt:lpstr>
      <vt:lpstr>Tarifu projekta atsaukšanas iemesli</vt:lpstr>
      <vt:lpstr>tarifu projekta atsaukšanas iemesli</vt:lpstr>
      <vt:lpstr>tarifu projekta atsaukšanas iemesli</vt:lpstr>
      <vt:lpstr>tarifu projekta atsaukšanas iemesli</vt:lpstr>
      <vt:lpstr>ūdenssaimniecības pakalpojumu tarifs netiek mainīts</vt:lpstr>
      <vt:lpstr>Paldies par uzmanību!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Projekta “Ūdensapgādes un kanalizācijas sistēmas attīstība Judovkas rajonā, Daugavpilī” īstenošana</dc:title>
  <dc:creator>Aleksandra Vasiljeva</dc:creator>
  <cp:lastModifiedBy>Liga Korsaka</cp:lastModifiedBy>
  <cp:revision>53</cp:revision>
  <cp:lastPrinted>2020-07-06T08:08:14Z</cp:lastPrinted>
  <dcterms:created xsi:type="dcterms:W3CDTF">2020-07-03T13:03:26Z</dcterms:created>
  <dcterms:modified xsi:type="dcterms:W3CDTF">2020-07-07T07:11:25Z</dcterms:modified>
</cp:coreProperties>
</file>